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22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969F-69B8-4854-BED1-561E0DD938A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B452-CEF1-47F1-B423-09A74E7AD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0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969F-69B8-4854-BED1-561E0DD938A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B452-CEF1-47F1-B423-09A74E7AD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3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969F-69B8-4854-BED1-561E0DD938A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B452-CEF1-47F1-B423-09A74E7AD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0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969F-69B8-4854-BED1-561E0DD938A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B452-CEF1-47F1-B423-09A74E7AD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9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969F-69B8-4854-BED1-561E0DD938A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B452-CEF1-47F1-B423-09A74E7AD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3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969F-69B8-4854-BED1-561E0DD938A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B452-CEF1-47F1-B423-09A74E7AD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6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969F-69B8-4854-BED1-561E0DD938A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B452-CEF1-47F1-B423-09A74E7AD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8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969F-69B8-4854-BED1-561E0DD938A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B452-CEF1-47F1-B423-09A74E7AD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8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969F-69B8-4854-BED1-561E0DD938A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B452-CEF1-47F1-B423-09A74E7AD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5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969F-69B8-4854-BED1-561E0DD938A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B452-CEF1-47F1-B423-09A74E7AD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6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969F-69B8-4854-BED1-561E0DD938A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B452-CEF1-47F1-B423-09A74E7AD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7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1969F-69B8-4854-BED1-561E0DD938A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8B452-CEF1-47F1-B423-09A74E7AD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77EC685-70A4-57BE-C389-AACA86B681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7" y="371173"/>
            <a:ext cx="2544264" cy="162854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5EEBA6B-DB0F-6BD5-49C7-CF7C6C0C9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806197"/>
              </p:ext>
            </p:extLst>
          </p:nvPr>
        </p:nvGraphicFramePr>
        <p:xfrm>
          <a:off x="253493" y="3888836"/>
          <a:ext cx="5267631" cy="795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67631">
                  <a:extLst>
                    <a:ext uri="{9D8B030D-6E8A-4147-A177-3AD203B41FA5}">
                      <a16:colId xmlns:a16="http://schemas.microsoft.com/office/drawing/2014/main" val="14956863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8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404040"/>
                          </a:solidFill>
                          <a:effectLst/>
                          <a:latin typeface="Franklin Gothic Book" panose="020B0503020102020204" pitchFamily="34" charset="0"/>
                          <a:ea typeface="Impact" panose="020B0806030902050204" pitchFamily="34" charset="0"/>
                          <a:cs typeface="Times New Roman" panose="02020603050405020304" pitchFamily="18" charset="0"/>
                        </a:rPr>
                        <a:t>Loosely pack your pot with soil, then dig a small hole, about ¼ inch deep and place your seed in. Cover it with soil and then water.</a:t>
                      </a:r>
                    </a:p>
                  </a:txBody>
                  <a:tcPr marL="114300" marR="11430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229057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B99A2A1-EB71-034A-6770-AD471899D5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503528"/>
              </p:ext>
            </p:extLst>
          </p:nvPr>
        </p:nvGraphicFramePr>
        <p:xfrm>
          <a:off x="253498" y="2286005"/>
          <a:ext cx="5915025" cy="795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15025">
                  <a:extLst>
                    <a:ext uri="{9D8B030D-6E8A-4147-A177-3AD203B41FA5}">
                      <a16:colId xmlns:a16="http://schemas.microsoft.com/office/drawing/2014/main" val="14956863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8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404040"/>
                          </a:solidFill>
                          <a:effectLst/>
                          <a:latin typeface="Franklin Gothic Book" panose="020B0503020102020204" pitchFamily="34" charset="0"/>
                          <a:ea typeface="Impact" panose="020B0806030902050204" pitchFamily="34" charset="0"/>
                          <a:cs typeface="Times New Roman" panose="02020603050405020304" pitchFamily="18" charset="0"/>
                        </a:rPr>
                        <a:t>Growing plants is a great opportunity for families to support children’s learning about math, language, and science!</a:t>
                      </a:r>
                      <a:endParaRPr lang="en-US" sz="3200" kern="100" dirty="0">
                        <a:solidFill>
                          <a:srgbClr val="404040"/>
                        </a:solidFill>
                        <a:effectLst/>
                        <a:latin typeface="Franklin Gothic Book" panose="020B0503020102020204" pitchFamily="34" charset="0"/>
                        <a:ea typeface="Impact" panose="020B080603090205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229057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79AFF45-040E-397C-974F-EF783A3D50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07045"/>
              </p:ext>
            </p:extLst>
          </p:nvPr>
        </p:nvGraphicFramePr>
        <p:xfrm>
          <a:off x="253493" y="3574287"/>
          <a:ext cx="5915025" cy="265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15025">
                  <a:extLst>
                    <a:ext uri="{9D8B030D-6E8A-4147-A177-3AD203B41FA5}">
                      <a16:colId xmlns:a16="http://schemas.microsoft.com/office/drawing/2014/main" val="14956863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8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  <a:latin typeface="Franklin Gothic Book" panose="020B0503020102020204" pitchFamily="34" charset="0"/>
                        </a:rPr>
                        <a:t>INSTRUCTIONS</a:t>
                      </a:r>
                      <a:endParaRPr lang="en-US" sz="3200" b="0" kern="100" dirty="0">
                        <a:solidFill>
                          <a:srgbClr val="404040"/>
                        </a:solidFill>
                        <a:effectLst/>
                        <a:latin typeface="Franklin Gothic Book" panose="020B0503020102020204" pitchFamily="34" charset="0"/>
                        <a:ea typeface="Impact" panose="020B080603090205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229057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122F29D4-EF39-6DE2-FDF4-50225658AE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957121" y="6198314"/>
            <a:ext cx="2181246" cy="3237487"/>
          </a:xfrm>
          <a:prstGeom prst="rect">
            <a:avLst/>
          </a:prstGeom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C112BC0-6100-86A2-D931-EFAE0491C4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414626"/>
              </p:ext>
            </p:extLst>
          </p:nvPr>
        </p:nvGraphicFramePr>
        <p:xfrm>
          <a:off x="253492" y="5181712"/>
          <a:ext cx="5915025" cy="265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15025">
                  <a:extLst>
                    <a:ext uri="{9D8B030D-6E8A-4147-A177-3AD203B41FA5}">
                      <a16:colId xmlns:a16="http://schemas.microsoft.com/office/drawing/2014/main" val="14956863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8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rgbClr val="404040"/>
                          </a:solidFill>
                          <a:effectLst/>
                          <a:latin typeface="Franklin Gothic Book" panose="020B0503020102020204" pitchFamily="34" charset="0"/>
                          <a:ea typeface="Impact" panose="020B0806030902050204" pitchFamily="34" charset="0"/>
                          <a:cs typeface="Times New Roman" panose="02020603050405020304" pitchFamily="18" charset="0"/>
                        </a:rPr>
                        <a:t>CARING FOR YOUR PLANT</a:t>
                      </a:r>
                      <a:endParaRPr lang="en-US" sz="3200" b="0" kern="100" dirty="0">
                        <a:solidFill>
                          <a:srgbClr val="404040"/>
                        </a:solidFill>
                        <a:effectLst/>
                        <a:latin typeface="Franklin Gothic Book" panose="020B0503020102020204" pitchFamily="34" charset="0"/>
                        <a:ea typeface="Impact" panose="020B080603090205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229057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2D79DF8-6975-D9E3-4D64-4C0116EA0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402555"/>
              </p:ext>
            </p:extLst>
          </p:nvPr>
        </p:nvGraphicFramePr>
        <p:xfrm>
          <a:off x="253492" y="5516315"/>
          <a:ext cx="4619447" cy="1086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19447">
                  <a:extLst>
                    <a:ext uri="{9D8B030D-6E8A-4147-A177-3AD203B41FA5}">
                      <a16:colId xmlns:a16="http://schemas.microsoft.com/office/drawing/2014/main" val="14956863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8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40404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Make sure your plant stays watered and is in direct sunlight when possible.</a:t>
                      </a:r>
                    </a:p>
                    <a:p>
                      <a:pPr marL="0" marR="0" algn="l" defTabSz="685800" rtl="0" eaLnBrk="1" latinLnBrk="0" hangingPunct="1">
                        <a:lnSpc>
                          <a:spcPct val="8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404040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When it has gotten too big for your pot, transfer to a bigger pot or the ground!</a:t>
                      </a:r>
                    </a:p>
                  </a:txBody>
                  <a:tcPr marL="114300" marR="11430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229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409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1F0CB34-269A-0523-E34C-35D4AD8976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410474"/>
              </p:ext>
            </p:extLst>
          </p:nvPr>
        </p:nvGraphicFramePr>
        <p:xfrm>
          <a:off x="102269" y="790243"/>
          <a:ext cx="6653463" cy="291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3463">
                  <a:extLst>
                    <a:ext uri="{9D8B030D-6E8A-4147-A177-3AD203B41FA5}">
                      <a16:colId xmlns:a16="http://schemas.microsoft.com/office/drawing/2014/main" val="14956863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00" dirty="0">
                          <a:effectLst/>
                          <a:latin typeface="Franklin Gothic Book" panose="020B0503020102020204" pitchFamily="34" charset="0"/>
                        </a:rPr>
                        <a:t>LEARNING OPPORTUNITIES FROM GROWING PLANTS</a:t>
                      </a:r>
                      <a:endParaRPr lang="en-US" sz="2200" b="0" kern="100" dirty="0">
                        <a:solidFill>
                          <a:srgbClr val="404040"/>
                        </a:solidFill>
                        <a:effectLst/>
                        <a:latin typeface="Franklin Gothic Book" panose="020B0503020102020204" pitchFamily="34" charset="0"/>
                        <a:ea typeface="Impact" panose="020B080603090205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229057"/>
                  </a:ext>
                </a:extLst>
              </a:tr>
            </a:tbl>
          </a:graphicData>
        </a:graphic>
      </p:graphicFrame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8E5D5DF3-1E83-6ABE-2D63-F847BED2C5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28" r="10000"/>
          <a:stretch/>
        </p:blipFill>
        <p:spPr bwMode="auto">
          <a:xfrm>
            <a:off x="3362325" y="2273964"/>
            <a:ext cx="3199301" cy="43915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712554F-EE35-8C9B-E960-70EB22018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435256"/>
              </p:ext>
            </p:extLst>
          </p:nvPr>
        </p:nvGraphicFramePr>
        <p:xfrm>
          <a:off x="497307" y="1352153"/>
          <a:ext cx="2061444" cy="238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1444">
                  <a:extLst>
                    <a:ext uri="{9D8B030D-6E8A-4147-A177-3AD203B41FA5}">
                      <a16:colId xmlns:a16="http://schemas.microsoft.com/office/drawing/2014/main" val="14956863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8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Franklin Gothic Book" panose="020B0503020102020204" pitchFamily="34" charset="0"/>
                        </a:rPr>
                        <a:t>MEASUREMENT</a:t>
                      </a:r>
                      <a:endParaRPr lang="en-US" sz="2800" b="0" kern="100" dirty="0">
                        <a:solidFill>
                          <a:srgbClr val="404040"/>
                        </a:solidFill>
                        <a:effectLst/>
                        <a:latin typeface="Franklin Gothic Book" panose="020B0503020102020204" pitchFamily="34" charset="0"/>
                        <a:ea typeface="Impact" panose="020B080603090205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22905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EB5E3FF-29B9-FDA8-EF87-94E6BA0FF6CA}"/>
              </a:ext>
            </a:extLst>
          </p:cNvPr>
          <p:cNvSpPr txBox="1"/>
          <p:nvPr/>
        </p:nvSpPr>
        <p:spPr>
          <a:xfrm>
            <a:off x="545670" y="1550546"/>
            <a:ext cx="57785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600" kern="100" dirty="0">
                <a:solidFill>
                  <a:srgbClr val="404040"/>
                </a:solidFill>
                <a:effectLst/>
                <a:latin typeface="Franklin Gothic Book" panose="020B0503020102020204" pitchFamily="34" charset="0"/>
                <a:ea typeface="Impact" panose="020B0806030902050204" pitchFamily="34" charset="0"/>
                <a:cs typeface="Times New Roman" panose="02020603050405020304" pitchFamily="18" charset="0"/>
              </a:rPr>
              <a:t>Track how much your plant is growing! Put your plant up to a piece of paper and mark where the top hits every day. </a:t>
            </a:r>
            <a:endParaRPr lang="en-US" sz="1050" kern="100" dirty="0">
              <a:solidFill>
                <a:srgbClr val="404040"/>
              </a:solidFill>
              <a:effectLst/>
              <a:latin typeface="Franklin Gothic Book" panose="020B0503020102020204" pitchFamily="34" charset="0"/>
              <a:ea typeface="Impact" panose="020B080603090205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80D34CF-B81E-41A2-EF54-DB9E85C60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563571"/>
              </p:ext>
            </p:extLst>
          </p:nvPr>
        </p:nvGraphicFramePr>
        <p:xfrm>
          <a:off x="497307" y="2564321"/>
          <a:ext cx="2061444" cy="238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1444">
                  <a:extLst>
                    <a:ext uri="{9D8B030D-6E8A-4147-A177-3AD203B41FA5}">
                      <a16:colId xmlns:a16="http://schemas.microsoft.com/office/drawing/2014/main" val="14956863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8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rgbClr val="404040"/>
                          </a:solidFill>
                          <a:effectLst/>
                          <a:latin typeface="Franklin Gothic Book" panose="020B0503020102020204" pitchFamily="34" charset="0"/>
                          <a:ea typeface="Impact" panose="020B0806030902050204" pitchFamily="34" charset="0"/>
                          <a:cs typeface="Times New Roman" panose="02020603050405020304" pitchFamily="18" charset="0"/>
                        </a:rPr>
                        <a:t>LANGUAGE</a:t>
                      </a:r>
                      <a:endParaRPr lang="en-US" sz="2800" b="0" kern="100" dirty="0">
                        <a:solidFill>
                          <a:srgbClr val="404040"/>
                        </a:solidFill>
                        <a:effectLst/>
                        <a:latin typeface="Franklin Gothic Book" panose="020B0503020102020204" pitchFamily="34" charset="0"/>
                        <a:ea typeface="Impact" panose="020B080603090205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229057"/>
                  </a:ext>
                </a:extLst>
              </a:tr>
            </a:tbl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032CC9F-ADAF-6E74-711F-D2050761F3A9}"/>
              </a:ext>
            </a:extLst>
          </p:cNvPr>
          <p:cNvSpPr/>
          <p:nvPr/>
        </p:nvSpPr>
        <p:spPr>
          <a:xfrm>
            <a:off x="457941" y="1250066"/>
            <a:ext cx="5915025" cy="99565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036E90-8DA4-C470-DE9F-EDF7DA5D7D72}"/>
              </a:ext>
            </a:extLst>
          </p:cNvPr>
          <p:cNvSpPr txBox="1"/>
          <p:nvPr/>
        </p:nvSpPr>
        <p:spPr>
          <a:xfrm>
            <a:off x="545670" y="2787184"/>
            <a:ext cx="264080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600" kern="100" dirty="0">
                <a:solidFill>
                  <a:srgbClr val="404040"/>
                </a:solidFill>
                <a:effectLst/>
                <a:latin typeface="Franklin Gothic Book" panose="020B0503020102020204" pitchFamily="34" charset="0"/>
                <a:ea typeface="Impact" panose="020B0806030902050204" pitchFamily="34" charset="0"/>
                <a:cs typeface="Times New Roman" panose="02020603050405020304" pitchFamily="18" charset="0"/>
              </a:rPr>
              <a:t>What words can you use to talk about your plant? What color is it? How does it feel? How would you describe the different parts?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6C1A716-78AF-FEC0-32EA-635FD0B0FEC8}"/>
              </a:ext>
            </a:extLst>
          </p:cNvPr>
          <p:cNvSpPr/>
          <p:nvPr/>
        </p:nvSpPr>
        <p:spPr>
          <a:xfrm>
            <a:off x="457941" y="2450976"/>
            <a:ext cx="2755728" cy="175661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C17D31A-3A7D-2BF9-8180-FBC59ED2FF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344610"/>
              </p:ext>
            </p:extLst>
          </p:nvPr>
        </p:nvGraphicFramePr>
        <p:xfrm>
          <a:off x="497307" y="4493802"/>
          <a:ext cx="2061444" cy="238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1444">
                  <a:extLst>
                    <a:ext uri="{9D8B030D-6E8A-4147-A177-3AD203B41FA5}">
                      <a16:colId xmlns:a16="http://schemas.microsoft.com/office/drawing/2014/main" val="14956863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8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rgbClr val="404040"/>
                          </a:solidFill>
                          <a:effectLst/>
                          <a:latin typeface="Franklin Gothic Book" panose="020B0503020102020204" pitchFamily="34" charset="0"/>
                          <a:ea typeface="Impact" panose="020B080603090205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  <a:endParaRPr lang="en-US" sz="2800" b="0" kern="100" dirty="0">
                        <a:solidFill>
                          <a:srgbClr val="404040"/>
                        </a:solidFill>
                        <a:effectLst/>
                        <a:latin typeface="Franklin Gothic Book" panose="020B0503020102020204" pitchFamily="34" charset="0"/>
                        <a:ea typeface="Impact" panose="020B080603090205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229057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BD65E73-88A7-7712-B993-B31C87F99B9F}"/>
              </a:ext>
            </a:extLst>
          </p:cNvPr>
          <p:cNvSpPr txBox="1"/>
          <p:nvPr/>
        </p:nvSpPr>
        <p:spPr>
          <a:xfrm>
            <a:off x="545670" y="4709492"/>
            <a:ext cx="264080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600" kern="100" dirty="0">
                <a:solidFill>
                  <a:srgbClr val="404040"/>
                </a:solidFill>
                <a:effectLst/>
                <a:latin typeface="Franklin Gothic Book" panose="020B0503020102020204" pitchFamily="34" charset="0"/>
                <a:ea typeface="Impact" panose="020B0806030902050204" pitchFamily="34" charset="0"/>
                <a:cs typeface="Times New Roman" panose="02020603050405020304" pitchFamily="18" charset="0"/>
              </a:rPr>
              <a:t>What are the different parts of the plant called? What do plants need to grow big and strong?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889DD82-5696-2313-831E-A6D9823AE0B2}"/>
              </a:ext>
            </a:extLst>
          </p:cNvPr>
          <p:cNvSpPr/>
          <p:nvPr/>
        </p:nvSpPr>
        <p:spPr>
          <a:xfrm>
            <a:off x="457941" y="4412848"/>
            <a:ext cx="2764633" cy="147885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16" name="Picture 15" descr="Houseplants Coloring Pages: Free Printable Coloring Pages of Plants for  Plant Lovers | Printables | 30Seconds Mom">
            <a:extLst>
              <a:ext uri="{FF2B5EF4-FFF2-40B4-BE49-F238E27FC236}">
                <a16:creationId xmlns:a16="http://schemas.microsoft.com/office/drawing/2014/main" id="{4F0CED11-9D19-7CF5-2BF6-98CEA026495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85"/>
          <a:stretch/>
        </p:blipFill>
        <p:spPr bwMode="auto">
          <a:xfrm>
            <a:off x="-119962" y="6605788"/>
            <a:ext cx="3407959" cy="2372117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A1B7DDA-0572-D814-0802-9799812BD20F}"/>
              </a:ext>
            </a:extLst>
          </p:cNvPr>
          <p:cNvSpPr txBox="1"/>
          <p:nvPr/>
        </p:nvSpPr>
        <p:spPr>
          <a:xfrm>
            <a:off x="3425229" y="8754568"/>
            <a:ext cx="331006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Franklin Gothic Book" panose="020B0503020102020204" pitchFamily="34" charset="0"/>
              </a:rPr>
              <a:t>https://www.purdue.edu/hhs/hdfs/CEL/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3B14948-6078-4BE9-33E5-2F35A5BEB250}"/>
              </a:ext>
            </a:extLst>
          </p:cNvPr>
          <p:cNvSpPr txBox="1"/>
          <p:nvPr/>
        </p:nvSpPr>
        <p:spPr>
          <a:xfrm>
            <a:off x="3314686" y="6860635"/>
            <a:ext cx="33100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Franklin Gothic Book" panose="020B0503020102020204" pitchFamily="34" charset="0"/>
              </a:rPr>
              <a:t>Prepared by HDFS 100 students for the Center for Early Learning</a:t>
            </a:r>
          </a:p>
        </p:txBody>
      </p:sp>
      <p:pic>
        <p:nvPicPr>
          <p:cNvPr id="25" name="Picture 24" descr="Qr code&#10;&#10;Description automatically generated">
            <a:extLst>
              <a:ext uri="{FF2B5EF4-FFF2-40B4-BE49-F238E27FC236}">
                <a16:creationId xmlns:a16="http://schemas.microsoft.com/office/drawing/2014/main" id="{9D7FD795-3814-EBD4-62FA-FA3E9B0C05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390" y="7301401"/>
            <a:ext cx="1522615" cy="152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148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29</TotalTime>
  <Words>197</Words>
  <Application>Microsoft Office PowerPoint</Application>
  <PresentationFormat>Letter Paper (8.5x11 in)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Franklin Gothic Book</vt:lpstr>
      <vt:lpstr>Office Theme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Henkel Eason</dc:creator>
  <cp:lastModifiedBy>Sarah Henkel Eason</cp:lastModifiedBy>
  <cp:revision>1</cp:revision>
  <dcterms:created xsi:type="dcterms:W3CDTF">2023-04-12T14:51:58Z</dcterms:created>
  <dcterms:modified xsi:type="dcterms:W3CDTF">2023-04-12T15:21:55Z</dcterms:modified>
</cp:coreProperties>
</file>